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1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6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6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4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4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4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2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5E71-18A1-46C3-97D5-6EC244B643A4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A9A0-8386-41F7-BEA0-4B8A2B08C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96752"/>
            <a:ext cx="85725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‘Treatment’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Drink your whole cup of coke please.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Allocating ‘Treatments’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might affect how participants perform in this trial?</a:t>
            </a:r>
          </a:p>
          <a:p>
            <a:endParaRPr lang="en-GB" dirty="0"/>
          </a:p>
          <a:p>
            <a:r>
              <a:rPr lang="en-GB" dirty="0" smtClean="0"/>
              <a:t>Why is knowing about this important?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Group Comparison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030390"/>
              </p:ext>
            </p:extLst>
          </p:nvPr>
        </p:nvGraphicFramePr>
        <p:xfrm>
          <a:off x="457200" y="1600200"/>
          <a:ext cx="8229600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0624"/>
                <a:gridCol w="1424744"/>
                <a:gridCol w="1424744"/>
                <a:gridCol w="1424744"/>
                <a:gridCol w="142474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/>
                        <a:t>A</a:t>
                      </a:r>
                      <a:endParaRPr lang="en-GB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/>
                        <a:t>B</a:t>
                      </a:r>
                      <a:endParaRPr lang="en-GB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/>
                        <a:t>C</a:t>
                      </a:r>
                      <a:endParaRPr lang="en-GB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/>
                        <a:t>D</a:t>
                      </a:r>
                      <a:endParaRPr lang="en-GB" sz="4000" b="1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 drink cola</a:t>
                      </a:r>
                      <a:r>
                        <a:rPr lang="en-GB" b="1" baseline="0" dirty="0" smtClean="0"/>
                        <a:t> every day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</a:t>
                      </a:r>
                      <a:r>
                        <a:rPr lang="en-GB" b="1" baseline="0" dirty="0" smtClean="0"/>
                        <a:t> drink cola more than four days a week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 drink cola more than once a week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 never drink cola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54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trials matter?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60854" y="1815480"/>
            <a:ext cx="8331884" cy="3041528"/>
            <a:chOff x="480378" y="1815480"/>
            <a:chExt cx="8331884" cy="304152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7" t="11801" r="41832" b="45232"/>
            <a:stretch/>
          </p:blipFill>
          <p:spPr bwMode="auto">
            <a:xfrm>
              <a:off x="4355975" y="1815480"/>
              <a:ext cx="4456287" cy="304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0378" y="2039496"/>
              <a:ext cx="3744416" cy="2215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2300" dirty="0" smtClean="0"/>
                <a:t>“During </a:t>
              </a:r>
              <a:r>
                <a:rPr lang="en-GB" sz="2300" b="1" u="sng" dirty="0"/>
                <a:t>recent trials</a:t>
              </a:r>
              <a:r>
                <a:rPr lang="en-GB" sz="2300" dirty="0"/>
                <a:t>, one hospital that banned sugary drinks found the overall total number of drinks sold did not decrease, meaning vendors were financially unaffected</a:t>
              </a:r>
              <a:r>
                <a:rPr lang="en-GB" sz="2300" dirty="0" smtClean="0"/>
                <a:t>.”</a:t>
              </a:r>
              <a:endParaRPr lang="en-GB" sz="23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60854" y="5157192"/>
            <a:ext cx="8422292" cy="1154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sz="2300" dirty="0" smtClean="0"/>
              <a:t>“Chief </a:t>
            </a:r>
            <a:r>
              <a:rPr lang="en-GB" sz="2300" dirty="0"/>
              <a:t>executive Simon Stevens says he wants the NHS to set a healthy example and "practise what we preach</a:t>
            </a:r>
            <a:r>
              <a:rPr lang="en-GB" sz="2300" dirty="0" smtClean="0"/>
              <a:t>".”</a:t>
            </a:r>
            <a:endParaRPr lang="en-GB" sz="2300" dirty="0"/>
          </a:p>
          <a:p>
            <a:pPr algn="ctr" fontAlgn="base"/>
            <a:r>
              <a:rPr lang="en-GB" sz="2300" dirty="0" smtClean="0"/>
              <a:t>“He </a:t>
            </a:r>
            <a:r>
              <a:rPr lang="en-GB" sz="2300" dirty="0"/>
              <a:t>says </a:t>
            </a:r>
            <a:r>
              <a:rPr lang="en-GB" sz="2300" b="1" u="sng" dirty="0"/>
              <a:t>trials at four NHS hospitals</a:t>
            </a:r>
            <a:r>
              <a:rPr lang="en-GB" sz="2300" b="1" dirty="0"/>
              <a:t> </a:t>
            </a:r>
            <a:r>
              <a:rPr lang="en-GB" sz="2300" dirty="0"/>
              <a:t>show either option could work</a:t>
            </a:r>
            <a:r>
              <a:rPr lang="en-GB" sz="2300" dirty="0" smtClean="0"/>
              <a:t>.”</a:t>
            </a:r>
            <a:endParaRPr lang="en-GB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2060848"/>
            <a:ext cx="20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9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 2016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42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your final word search using the same method as before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23154" r="20166" b="21829"/>
          <a:stretch/>
        </p:blipFill>
        <p:spPr bwMode="auto">
          <a:xfrm>
            <a:off x="5220072" y="3789040"/>
            <a:ext cx="3389095" cy="2588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analysis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10160"/>
              </p:ext>
            </p:extLst>
          </p:nvPr>
        </p:nvGraphicFramePr>
        <p:xfrm>
          <a:off x="695655" y="1397000"/>
          <a:ext cx="7752690" cy="4664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538"/>
                <a:gridCol w="1550538"/>
                <a:gridCol w="1550538"/>
                <a:gridCol w="1550538"/>
                <a:gridCol w="1550538"/>
              </a:tblGrid>
              <a:tr h="145593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Group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Average number</a:t>
                      </a:r>
                      <a:r>
                        <a:rPr lang="en-GB" b="1" baseline="0" dirty="0" smtClean="0"/>
                        <a:t> of words before the treatment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Average number of words after the</a:t>
                      </a:r>
                      <a:r>
                        <a:rPr lang="en-GB" b="1" baseline="0" dirty="0" smtClean="0"/>
                        <a:t> treatment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/>
                        <a:t>Difference </a:t>
                      </a:r>
                      <a:r>
                        <a:rPr lang="en-GB" b="1" baseline="0" dirty="0" smtClean="0"/>
                        <a:t>(number)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Difference</a:t>
                      </a:r>
                    </a:p>
                    <a:p>
                      <a:pPr algn="ctr"/>
                      <a:r>
                        <a:rPr lang="en-GB" b="1" dirty="0" smtClean="0"/>
                        <a:t>(percentage)</a:t>
                      </a:r>
                      <a:endParaRPr lang="en-GB" b="1" dirty="0"/>
                    </a:p>
                  </a:txBody>
                  <a:tcPr anchor="ctr"/>
                </a:tc>
              </a:tr>
              <a:tr h="6417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6417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6417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6417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6417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62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Group A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 B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 C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Group D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07" y="1412776"/>
            <a:ext cx="5577786" cy="28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6116" y="4365104"/>
            <a:ext cx="288032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Was this really a Blinded trial?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5471611"/>
            <a:ext cx="352839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could have affected the outcome?</a:t>
            </a:r>
          </a:p>
        </p:txBody>
      </p:sp>
    </p:spTree>
    <p:extLst>
      <p:ext uri="{BB962C8B-B14F-4D97-AF65-F5344CB8AC3E}">
        <p14:creationId xmlns:p14="http://schemas.microsoft.com/office/powerpoint/2010/main" val="7718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“For </a:t>
            </a:r>
            <a:r>
              <a:rPr lang="en-GB" sz="2800" u="sng" dirty="0" smtClean="0"/>
              <a:t>students</a:t>
            </a:r>
            <a:r>
              <a:rPr lang="en-GB" sz="2800" dirty="0" smtClean="0"/>
              <a:t> and all </a:t>
            </a:r>
            <a:r>
              <a:rPr lang="en-GB" sz="2800" u="sng" dirty="0" smtClean="0"/>
              <a:t>brain</a:t>
            </a:r>
            <a:r>
              <a:rPr lang="en-GB" sz="2800" dirty="0" smtClean="0"/>
              <a:t> </a:t>
            </a:r>
            <a:r>
              <a:rPr lang="en-GB" sz="2800" u="sng" dirty="0" smtClean="0"/>
              <a:t>workers</a:t>
            </a:r>
            <a:r>
              <a:rPr lang="en-GB" sz="2800" dirty="0" smtClean="0"/>
              <a:t> -</a:t>
            </a:r>
          </a:p>
          <a:p>
            <a:pPr marL="0" indent="0">
              <a:buNone/>
            </a:pPr>
            <a:r>
              <a:rPr lang="en-GB" sz="2800" dirty="0" smtClean="0"/>
              <a:t>Take one glass Coca-Cola at night to keep the brain clear and active until eleven.”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18"/>
          <a:stretch/>
        </p:blipFill>
        <p:spPr bwMode="auto">
          <a:xfrm>
            <a:off x="285750" y="1196752"/>
            <a:ext cx="2664484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4149080"/>
            <a:ext cx="295232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</a:t>
            </a:r>
            <a:r>
              <a:rPr lang="en-GB" sz="2800" b="1" u="sng" dirty="0" smtClean="0"/>
              <a:t>claim</a:t>
            </a:r>
            <a:r>
              <a:rPr lang="en-GB" sz="2800" dirty="0" smtClean="0"/>
              <a:t> is being made here?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29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Drinking Coca-Cola makes you more…</a:t>
            </a:r>
          </a:p>
          <a:p>
            <a:pPr marL="800100" lvl="2" indent="0">
              <a:buNone/>
            </a:pPr>
            <a:r>
              <a:rPr lang="en-GB" dirty="0" smtClean="0"/>
              <a:t>… </a:t>
            </a:r>
            <a:r>
              <a:rPr lang="en-GB" sz="3200" dirty="0" smtClean="0"/>
              <a:t>alert</a:t>
            </a:r>
          </a:p>
          <a:p>
            <a:pPr marL="800100" lvl="2" indent="0">
              <a:buNone/>
            </a:pPr>
            <a:r>
              <a:rPr lang="en-GB" sz="3200" dirty="0" smtClean="0"/>
              <a:t>… smart</a:t>
            </a:r>
          </a:p>
          <a:p>
            <a:pPr marL="800100" lvl="2" indent="0">
              <a:buNone/>
            </a:pPr>
            <a:r>
              <a:rPr lang="en-GB" sz="3200" dirty="0" smtClean="0"/>
              <a:t>… able to concentrate</a:t>
            </a:r>
          </a:p>
          <a:p>
            <a:pPr marL="800100" lvl="2" indent="0">
              <a:buNone/>
            </a:pPr>
            <a:r>
              <a:rPr lang="en-GB" sz="3200" dirty="0" smtClean="0"/>
              <a:t>… sharp</a:t>
            </a:r>
            <a:endParaRPr lang="en-GB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18"/>
          <a:stretch/>
        </p:blipFill>
        <p:spPr bwMode="auto">
          <a:xfrm>
            <a:off x="285750" y="1196752"/>
            <a:ext cx="2664484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5013176"/>
            <a:ext cx="244827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How could we test this?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500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255" y="1600200"/>
            <a:ext cx="5554960" cy="15704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is it in the Coca-Cola that makes your “brain clear and mind active until eleven”?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18"/>
          <a:stretch/>
        </p:blipFill>
        <p:spPr bwMode="auto">
          <a:xfrm>
            <a:off x="285750" y="1196752"/>
            <a:ext cx="2664484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42" y="3170631"/>
            <a:ext cx="5577786" cy="28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Designing our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should we include?</a:t>
            </a:r>
          </a:p>
          <a:p>
            <a:r>
              <a:rPr lang="en-GB" dirty="0" smtClean="0"/>
              <a:t>What should we include?</a:t>
            </a:r>
          </a:p>
          <a:p>
            <a:r>
              <a:rPr lang="en-GB" dirty="0" smtClean="0"/>
              <a:t>How do we measure how clear the brain is or how active the mind 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2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You do not have to participate in our trial!</a:t>
            </a:r>
          </a:p>
          <a:p>
            <a:r>
              <a:rPr lang="en-GB" sz="2800" dirty="0" smtClean="0"/>
              <a:t>If you do participate you will be given a drink of coke – you will be allocated to one of four categories.</a:t>
            </a:r>
          </a:p>
          <a:p>
            <a:r>
              <a:rPr lang="en-GB" sz="2800" dirty="0" smtClean="0"/>
              <a:t>If you know you are allergic, or really don’t like coke, please let me know – you can </a:t>
            </a:r>
            <a:r>
              <a:rPr lang="en-GB" sz="2800" dirty="0" smtClean="0"/>
              <a:t>still participate.</a:t>
            </a:r>
          </a:p>
          <a:p>
            <a:endParaRPr lang="en-GB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741476" cy="14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3724" y="4581128"/>
            <a:ext cx="385192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dirty="0"/>
              <a:t>Please don’t discuss which drink you think you have been given!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041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 as many words as you can in the word search.</a:t>
            </a:r>
          </a:p>
          <a:p>
            <a:r>
              <a:rPr lang="en-GB" dirty="0" smtClean="0"/>
              <a:t>Circle/highlight the word &amp; tick it off from the list.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30802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RCT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en-GB" sz="2800" dirty="0" smtClean="0"/>
              <a:t>Unblinded</a:t>
            </a:r>
          </a:p>
          <a:p>
            <a:pPr lvl="1"/>
            <a:r>
              <a:rPr lang="en-GB" sz="2400" dirty="0" smtClean="0"/>
              <a:t>When the participant and the researcher knows what is in the ‘treatment’</a:t>
            </a:r>
          </a:p>
          <a:p>
            <a:r>
              <a:rPr lang="en-GB" sz="2800" dirty="0" smtClean="0"/>
              <a:t>Blind</a:t>
            </a:r>
          </a:p>
          <a:p>
            <a:pPr lvl="1"/>
            <a:r>
              <a:rPr lang="en-GB" sz="2400" dirty="0" smtClean="0"/>
              <a:t>When the participant doesn’t know whether they are receiving the treatment or a control, but the researcher carrying out the test does</a:t>
            </a:r>
          </a:p>
          <a:p>
            <a:r>
              <a:rPr lang="en-GB" sz="2800" dirty="0" smtClean="0"/>
              <a:t>Double blind</a:t>
            </a:r>
          </a:p>
          <a:p>
            <a:pPr lvl="1"/>
            <a:r>
              <a:rPr lang="en-GB" sz="2400" dirty="0" smtClean="0"/>
              <a:t>When neither the participant or the researcher carrying out the treatment knows whether they are receiving the treatment or a control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332656"/>
            <a:ext cx="21602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Which is best?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953163"/>
            <a:ext cx="216024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Which should we try to do?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12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Allocating ‘Treatments’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can we do this fairly?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375756" y="2348880"/>
            <a:ext cx="4392488" cy="3816424"/>
            <a:chOff x="1691680" y="2348880"/>
            <a:chExt cx="4392488" cy="3816424"/>
          </a:xfrm>
        </p:grpSpPr>
        <p:sp>
          <p:nvSpPr>
            <p:cNvPr id="5" name="Oval 4"/>
            <p:cNvSpPr/>
            <p:nvPr/>
          </p:nvSpPr>
          <p:spPr>
            <a:xfrm>
              <a:off x="1691680" y="2348880"/>
              <a:ext cx="1656184" cy="165618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 smtClean="0"/>
                <a:t>A</a:t>
              </a:r>
              <a:endParaRPr lang="en-GB" sz="6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427984" y="2348880"/>
              <a:ext cx="1656184" cy="1656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 smtClean="0"/>
                <a:t>B</a:t>
              </a:r>
              <a:endParaRPr lang="en-GB" sz="66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691680" y="4509120"/>
              <a:ext cx="1656184" cy="16561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 smtClean="0"/>
                <a:t>C</a:t>
              </a:r>
              <a:endParaRPr lang="en-GB" sz="6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427984" y="4509120"/>
              <a:ext cx="1656184" cy="16561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 smtClean="0"/>
                <a:t>D</a:t>
              </a:r>
              <a:endParaRPr lang="en-GB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496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Designing our Trial</vt:lpstr>
      <vt:lpstr>Our Trial</vt:lpstr>
      <vt:lpstr>Baseline test</vt:lpstr>
      <vt:lpstr>Types of RCT</vt:lpstr>
      <vt:lpstr>Allocating ‘Treatments’</vt:lpstr>
      <vt:lpstr>‘Treatment’</vt:lpstr>
      <vt:lpstr>Allocating ‘Treatments’</vt:lpstr>
      <vt:lpstr>Treatment Group Comparison</vt:lpstr>
      <vt:lpstr>Why do trials matter?</vt:lpstr>
      <vt:lpstr>Re-test</vt:lpstr>
      <vt:lpstr>Results analysis</vt:lpstr>
      <vt:lpstr>Results analysis</vt:lpstr>
    </vt:vector>
  </TitlesOfParts>
  <Company>Lingfield Notre Dame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Pannell</dc:creator>
  <cp:lastModifiedBy>Sarah Pannell</cp:lastModifiedBy>
  <cp:revision>21</cp:revision>
  <dcterms:created xsi:type="dcterms:W3CDTF">2016-11-09T09:35:32Z</dcterms:created>
  <dcterms:modified xsi:type="dcterms:W3CDTF">2017-02-01T09:30:08Z</dcterms:modified>
</cp:coreProperties>
</file>